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1214" r:id="rId3"/>
    <p:sldId id="1216" r:id="rId4"/>
    <p:sldId id="1217" r:id="rId5"/>
    <p:sldId id="1218" r:id="rId6"/>
    <p:sldId id="1219" r:id="rId7"/>
    <p:sldId id="1221" r:id="rId8"/>
    <p:sldId id="1222" r:id="rId9"/>
    <p:sldId id="1223" r:id="rId10"/>
    <p:sldId id="1224" r:id="rId11"/>
    <p:sldId id="1225" r:id="rId12"/>
    <p:sldId id="1226" r:id="rId13"/>
    <p:sldId id="1227" r:id="rId14"/>
    <p:sldId id="1228" r:id="rId15"/>
    <p:sldId id="1229" r:id="rId16"/>
    <p:sldId id="1230" r:id="rId17"/>
    <p:sldId id="1231" r:id="rId18"/>
    <p:sldId id="1232" r:id="rId19"/>
    <p:sldId id="1233" r:id="rId20"/>
    <p:sldId id="1234" r:id="rId21"/>
    <p:sldId id="1235" r:id="rId22"/>
    <p:sldId id="1236" r:id="rId23"/>
    <p:sldId id="1237" r:id="rId24"/>
    <p:sldId id="1238" r:id="rId25"/>
    <p:sldId id="1239" r:id="rId26"/>
    <p:sldId id="1240" r:id="rId27"/>
    <p:sldId id="1241" r:id="rId28"/>
    <p:sldId id="1242" r:id="rId29"/>
    <p:sldId id="1243" r:id="rId30"/>
    <p:sldId id="1244" r:id="rId31"/>
    <p:sldId id="1245" r:id="rId32"/>
    <p:sldId id="1246" r:id="rId33"/>
    <p:sldId id="1247" r:id="rId34"/>
    <p:sldId id="1248" r:id="rId35"/>
    <p:sldId id="1249" r:id="rId36"/>
    <p:sldId id="1250" r:id="rId37"/>
    <p:sldId id="1251" r:id="rId38"/>
    <p:sldId id="1252" r:id="rId39"/>
    <p:sldId id="1253" r:id="rId40"/>
    <p:sldId id="1254" r:id="rId41"/>
    <p:sldId id="1255" r:id="rId42"/>
    <p:sldId id="1256" r:id="rId43"/>
    <p:sldId id="1257" r:id="rId44"/>
    <p:sldId id="1258" r:id="rId45"/>
    <p:sldId id="1259" r:id="rId46"/>
    <p:sldId id="1260" r:id="rId47"/>
    <p:sldId id="1261" r:id="rId48"/>
    <p:sldId id="1262" r:id="rId49"/>
    <p:sldId id="1263" r:id="rId50"/>
    <p:sldId id="1264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D5FD5A-6877-494F-9699-14B4696ABB0F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160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26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22 – Dictionaries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Based on slides from http://www.ou.edu/memorylab/python/Lsn15_Tuples.ppt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/>
              <a:t>Keys </a:t>
            </a:r>
            <a:r>
              <a:rPr lang="en-US" altLang="en-US" sz="2800" dirty="0"/>
              <a:t>can be data of any immutable types, including other data </a:t>
            </a:r>
            <a:r>
              <a:rPr lang="en-US" altLang="en-US" sz="2800" dirty="0" smtClean="0"/>
              <a:t>structures</a:t>
            </a:r>
          </a:p>
          <a:p>
            <a:r>
              <a:rPr lang="en-US" sz="2800" dirty="0"/>
              <a:t>It is best to think of a dictionary as an unordered set of </a:t>
            </a:r>
            <a:r>
              <a:rPr lang="en-US" sz="2800" i="1" dirty="0"/>
              <a:t>key: value</a:t>
            </a:r>
            <a:r>
              <a:rPr lang="en-US" sz="2800" dirty="0"/>
              <a:t> pairs, with the requirement that the keys are unique (within one dictionary</a:t>
            </a:r>
            <a:r>
              <a:rPr lang="en-US" sz="2800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2586" y="4608215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dict1['John']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'Leo'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58363" y="5668295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Dictionary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9249" y="5668295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1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1991" y="5668295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1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V="1">
            <a:off x="2223004" y="5039959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3757191" y="5059926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0"/>
          </p:cNvCxnSpPr>
          <p:nvPr/>
        </p:nvCxnSpPr>
        <p:spPr>
          <a:xfrm flipV="1">
            <a:off x="5323640" y="5039959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0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24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main ways to create a dictionary in Python: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a </a:t>
            </a:r>
            <a:r>
              <a:rPr lang="en-US" dirty="0"/>
              <a:t>python dictionary </a:t>
            </a:r>
            <a:r>
              <a:rPr lang="en-US" dirty="0" smtClean="0"/>
              <a:t>(with </a:t>
            </a:r>
            <a:r>
              <a:rPr lang="en-US" dirty="0"/>
              <a:t>curly </a:t>
            </a:r>
            <a:r>
              <a:rPr lang="en-US" dirty="0" smtClean="0"/>
              <a:t>braces syntax)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You can also construct a dictionary from a list (or any </a:t>
            </a:r>
            <a:r>
              <a:rPr lang="en-US" dirty="0" err="1" smtClean="0"/>
              <a:t>iterable</a:t>
            </a:r>
            <a:r>
              <a:rPr lang="en-US" dirty="0" smtClean="0"/>
              <a:t> data structure) </a:t>
            </a:r>
            <a:r>
              <a:rPr lang="en-US" dirty="0"/>
              <a:t>of key, value </a:t>
            </a:r>
            <a:r>
              <a:rPr lang="en-US" dirty="0" smtClean="0"/>
              <a:t>pairs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a dictionary from parallel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 (Curly Braces)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686800" cy="1108813"/>
          </a:xfrm>
        </p:spPr>
        <p:txBody>
          <a:bodyPr/>
          <a:lstStyle/>
          <a:p>
            <a:r>
              <a:rPr lang="en-US" dirty="0"/>
              <a:t>The empty </a:t>
            </a:r>
            <a:r>
              <a:rPr lang="en-US" dirty="0" smtClean="0"/>
              <a:t>dictionary is </a:t>
            </a:r>
            <a:r>
              <a:rPr lang="en-US" dirty="0"/>
              <a:t>written as two </a:t>
            </a:r>
            <a:r>
              <a:rPr lang="en-US" dirty="0" smtClean="0"/>
              <a:t>curly braces containing nothing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071" y="5849417"/>
            <a:ext cx="6821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'Cleese', 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'John‘}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071" y="4463358"/>
            <a:ext cx="8664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"John", 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"Cleese"}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(dict1)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481" y="3815231"/>
            <a:ext cx="755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cast a list as a dictionary, you use </a:t>
            </a:r>
            <a:r>
              <a:rPr lang="en-US" sz="3200" dirty="0" err="1">
                <a:latin typeface="+mn-lt"/>
              </a:rPr>
              <a:t>dict</a:t>
            </a:r>
            <a:r>
              <a:rPr lang="en-US" sz="3200" dirty="0">
                <a:latin typeface="+mn-lt"/>
              </a:rPr>
              <a:t>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369" y="3154305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62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Dictionaries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78598" y="4766885"/>
            <a:ext cx="6328372" cy="51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[('a', 'apple')] &lt;class 'list'&gt;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91006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[('a', 'apple')]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(dict1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type(dict1))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Must use curly braces {} to define a dictionary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90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/>
              <a:t>Creating Dictionaries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978" y="2073244"/>
            <a:ext cx="59843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dict2 =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{'a', 'apple'}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(dict2, type(dict2))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95130" y="4696218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{('a', 'apple')} &lt;class 'set'&gt;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Must use a colon (: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  <a:sym typeface="Wingdings" panose="05000000000000000000" pitchFamily="2" charset="2"/>
              </a:rPr>
              <a:t>) between items, not a comma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1418" y="3778313"/>
            <a:ext cx="56033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/>
              <a:t>Creating Dictionaries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978" y="2073244"/>
            <a:ext cx="59843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dict3 = {'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a':'apple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(dict3, type(dict3))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95130" y="4696218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{'a': 'apple'} &lt;class '</a:t>
            </a:r>
            <a:r>
              <a:rPr lang="en-US" alt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9018" y="3625913"/>
            <a:ext cx="56033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Hooray!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57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3472004" cy="973012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 =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558012"/>
            <a:ext cx="4695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eng2sp['one'] = '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205743"/>
            <a:ext cx="4695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eng2sp['two'] = 'dos'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96958" y="2951431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 &lt;class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6958" y="4512119"/>
            <a:ext cx="553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{'one': 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 &lt;class 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6958" y="6142401"/>
            <a:ext cx="8111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{'two': 'dos', 'one':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 &lt;class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5172" y="1969364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9275" y="3558012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1485" y="5195181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 (From List)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3173004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cast a list as a </a:t>
            </a:r>
            <a:r>
              <a:rPr lang="en-US" dirty="0" smtClean="0"/>
              <a:t>dictionary, </a:t>
            </a:r>
            <a:r>
              <a:rPr lang="en-US" dirty="0"/>
              <a:t>you use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[(5, 'candy'),(15, 'cookies'),(23, 'ice cream')]</a:t>
            </a:r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print(type(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36" y="5236477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Must be key pairs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0"/>
          </p:cNvCxnSpPr>
          <p:nvPr/>
        </p:nvCxnSpPr>
        <p:spPr>
          <a:xfrm flipV="1">
            <a:off x="846877" y="3232087"/>
            <a:ext cx="511143" cy="20043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6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Creating Dictionaries (From Parallel Lists)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3173004"/>
          </a:xfrm>
        </p:spPr>
        <p:txBody>
          <a:bodyPr/>
          <a:lstStyle/>
          <a:p>
            <a:r>
              <a:rPr lang="en-US" sz="2400" dirty="0" smtClean="0"/>
              <a:t>Here we have two parallel lists that we are putting together into a dictionary.</a:t>
            </a:r>
            <a:endParaRPr lang="en-US" sz="2400" dirty="0"/>
          </a:p>
          <a:p>
            <a:pPr marL="914400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["Tina", "Pratik", "Amber"]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["Social Work", "Pre-Med", "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Art"]</a:t>
            </a: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{}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(names)):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[names[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]] = major[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4400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101" y="6180891"/>
            <a:ext cx="845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'Pratik': 'Pre-Med', 'Tina': 'Social Work', 'Amber': 'Art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02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tuple data structure</a:t>
            </a:r>
          </a:p>
          <a:p>
            <a:r>
              <a:rPr lang="en-US" dirty="0" smtClean="0"/>
              <a:t>Tuples in functions (and as return values)</a:t>
            </a:r>
            <a:endParaRPr lang="en-US" dirty="0"/>
          </a:p>
          <a:p>
            <a:r>
              <a:rPr lang="en-US" dirty="0" smtClean="0"/>
              <a:t>Basic tuples operations, including…</a:t>
            </a:r>
          </a:p>
          <a:p>
            <a:pPr lvl="1"/>
            <a:r>
              <a:rPr lang="en-US" dirty="0" smtClean="0"/>
              <a:t>Creation</a:t>
            </a:r>
          </a:p>
          <a:p>
            <a:pPr lvl="1"/>
            <a:r>
              <a:rPr lang="en-US" dirty="0" smtClean="0"/>
              <a:t>Conversion</a:t>
            </a:r>
          </a:p>
          <a:p>
            <a:pPr lvl="1"/>
            <a:r>
              <a:rPr lang="en-US" dirty="0" smtClean="0"/>
              <a:t>Repetition</a:t>
            </a:r>
          </a:p>
          <a:p>
            <a:pPr lvl="1"/>
            <a:r>
              <a:rPr lang="en-US" dirty="0" smtClean="0"/>
              <a:t>Slicing</a:t>
            </a:r>
          </a:p>
          <a:p>
            <a:pPr lvl="1"/>
            <a:r>
              <a:rPr lang="en-US" dirty="0" smtClean="0"/>
              <a:t>Traversing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Creating Dictionaries (From Parallel Lists)</a:t>
            </a:r>
            <a:endParaRPr lang="en-US" altLang="en-US" sz="3600" dirty="0" smtClean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Rather than using a for loop, there is a built-in function that can put parallel lists together (</a:t>
            </a:r>
            <a:r>
              <a:rPr lang="en-US" altLang="en-US" dirty="0" smtClean="0"/>
              <a:t>either into a tuple or dictionary)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  <a:p>
            <a:r>
              <a:rPr lang="en-US" altLang="en-US" b="1" i="1" dirty="0" smtClean="0">
                <a:ea typeface="ＭＳ Ｐゴシック" panose="020B0600070205080204" pitchFamily="34" charset="-128"/>
              </a:rPr>
              <a:t>Zip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is a built-in function that takes two or more sequences and “zips” them into a list of tuples, where each tuple contains one element from each sequence</a:t>
            </a:r>
          </a:p>
        </p:txBody>
      </p:sp>
    </p:spTree>
    <p:extLst>
      <p:ext uri="{BB962C8B-B14F-4D97-AF65-F5344CB8AC3E}">
        <p14:creationId xmlns:p14="http://schemas.microsoft.com/office/powerpoint/2010/main" val="172867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Creating Dictionaries (From Parallel Lists)</a:t>
            </a:r>
            <a:endParaRPr lang="en-US" altLang="en-US" sz="3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3909" y="1969364"/>
            <a:ext cx="8990091" cy="309152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["Tina", "Pratik", "Amber"]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["Social Work", "Pre-Med", 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Art"]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(zip(names, major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print(type(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909" y="5404919"/>
            <a:ext cx="845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{'Amber':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'Art',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'Tina': 'Social Work', 'Pratik': 'Pre-Med'}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708" y="4192168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68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1307990"/>
          </a:xfrm>
        </p:spPr>
        <p:txBody>
          <a:bodyPr/>
          <a:lstStyle/>
          <a:p>
            <a:r>
              <a:rPr lang="en-US" dirty="0" smtClean="0"/>
              <a:t>One other way to create a dictionary is by using </a:t>
            </a:r>
            <a:r>
              <a:rPr lang="en-US" b="1" i="1" dirty="0" smtClean="0"/>
              <a:t>dictionary comprehension</a:t>
            </a:r>
          </a:p>
          <a:p>
            <a:endParaRPr lang="en-US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24278" y="3576119"/>
            <a:ext cx="79175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= {x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x**2 for x in (2, 4, 6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)}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print(dict1)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4278" y="4861711"/>
            <a:ext cx="4480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{2: 4, 4: 16, 6: 36</a:t>
            </a: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10608" y="4517695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Accessing Values in Dictionary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Updating </a:t>
            </a:r>
            <a:r>
              <a:rPr lang="en-US" dirty="0" smtClean="0"/>
              <a:t>Dictionaries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Delete Dictionary Elements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2740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Values in </a:t>
            </a:r>
            <a:r>
              <a:rPr lang="en-US" dirty="0" smtClean="0"/>
              <a:t>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1526311"/>
          </a:xfrm>
        </p:spPr>
        <p:txBody>
          <a:bodyPr/>
          <a:lstStyle/>
          <a:p>
            <a:r>
              <a:rPr lang="en-US" dirty="0"/>
              <a:t>To access dictionary elements, you can use the </a:t>
            </a:r>
            <a:r>
              <a:rPr lang="en-US" dirty="0" smtClean="0"/>
              <a:t>square </a:t>
            </a:r>
            <a:r>
              <a:rPr lang="en-US" dirty="0"/>
              <a:t>brackets along with the key to obtain its </a:t>
            </a:r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667125"/>
            <a:ext cx="77668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'Mike', 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'Jones', 'Age': 18};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("dict1['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']: ", dict1['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("dict1['Age']: ",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dict1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['Age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305425"/>
            <a:ext cx="463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['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']:  Mike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{'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'Mike', '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'Jones', 'Age': 18};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print("Before Update")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']: ", dict1['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dict1['School']=  "UMBC"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dict1['Age']=  19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print("After Update")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dict1['School']: ", dict1['School'])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43933" y="4171950"/>
            <a:ext cx="17556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New Entry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11" idx="1"/>
          </p:cNvCxnSpPr>
          <p:nvPr/>
        </p:nvCxnSpPr>
        <p:spPr>
          <a:xfrm flipH="1" flipV="1">
            <a:off x="3438525" y="4757440"/>
            <a:ext cx="2905408" cy="2308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>
            <a:off x="4000501" y="4402783"/>
            <a:ext cx="23434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43933" y="4757440"/>
            <a:ext cx="219046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Updated Entry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1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Before </a:t>
            </a: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</a:t>
            </a:r>
            <a:r>
              <a:rPr lang="en-US" sz="18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']:  Mike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</a:t>
            </a: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</a:p>
          <a:p>
            <a:pPr marL="0" indent="0">
              <a:buNone/>
            </a:pPr>
            <a:endParaRPr lang="en-US" sz="1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After Update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dict1['School']:  UMBC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19</a:t>
            </a:r>
          </a:p>
        </p:txBody>
      </p:sp>
    </p:spTree>
    <p:extLst>
      <p:ext uri="{BB962C8B-B14F-4D97-AF65-F5344CB8AC3E}">
        <p14:creationId xmlns:p14="http://schemas.microsoft.com/office/powerpoint/2010/main" val="36807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Dictionary </a:t>
            </a:r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either remove individual dictionary elements or clear the entire contents of a dictionary.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 also delete </a:t>
            </a:r>
            <a:r>
              <a:rPr lang="en-US" dirty="0" smtClean="0"/>
              <a:t>an entire </a:t>
            </a:r>
            <a:r>
              <a:rPr lang="en-US" dirty="0"/>
              <a:t>dictionary in a single operation.</a:t>
            </a:r>
          </a:p>
        </p:txBody>
      </p:sp>
    </p:spTree>
    <p:extLst>
      <p:ext uri="{BB962C8B-B14F-4D97-AF65-F5344CB8AC3E}">
        <p14:creationId xmlns:p14="http://schemas.microsoft.com/office/powerpoint/2010/main" val="332611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Dictionary </a:t>
            </a:r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53450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'Mike',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': 'Jones', 'Age': 18};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print("Before Update")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']: ", 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']: ", 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del 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remove entry with key 'Name'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#dict1.clear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remove all entries in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#del dict1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delete entire dictionary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print("After Update")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print("dict1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']: ", dict1['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6358" y="4871740"/>
            <a:ext cx="21904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we remove, the dictionary, it will cause an error.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2724150" y="5200650"/>
            <a:ext cx="3972208" cy="4559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30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Functions and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6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8825"/>
            <a:ext cx="8229600" cy="1143000"/>
          </a:xfrm>
        </p:spPr>
        <p:txBody>
          <a:bodyPr/>
          <a:lstStyle/>
          <a:p>
            <a:r>
              <a:rPr lang="en-US" dirty="0" smtClean="0"/>
              <a:t>Functions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79612"/>
            <a:ext cx="4038600" cy="4525963"/>
          </a:xfrm>
        </p:spPr>
        <p:txBody>
          <a:bodyPr/>
          <a:lstStyle/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ype(variable)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dict.clear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dict.copy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dict.fromkeys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dict.get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79612"/>
            <a:ext cx="4210050" cy="4525963"/>
          </a:xfrm>
        </p:spPr>
        <p:txBody>
          <a:bodyPr/>
          <a:lstStyle/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dict.items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dict.values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dict.keys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dict.setdefault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dict.update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03833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Gives the total length of the dictionary. This would be equal to the number of items in the dictionary.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Produces a printable string representation of a dictionary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type(variable)</a:t>
            </a:r>
          </a:p>
          <a:p>
            <a:pPr lvl="1"/>
            <a:r>
              <a:rPr lang="en-US" sz="2400" dirty="0"/>
              <a:t>Returns the type of the passed variable. If passed variable is dictionary, then it would return a dictionary type.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198682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dict.clear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Removes all elements of dictionary </a:t>
            </a:r>
            <a:r>
              <a:rPr lang="en-US" sz="2400" i="1" dirty="0" err="1"/>
              <a:t>dict</a:t>
            </a:r>
            <a:endParaRPr lang="en-US" sz="2400" dirty="0"/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dict.copy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Returns a </a:t>
            </a:r>
            <a:r>
              <a:rPr lang="en-US" sz="2400" dirty="0" smtClean="0"/>
              <a:t>shallow copy </a:t>
            </a:r>
            <a:r>
              <a:rPr lang="en-US" sz="2400" dirty="0"/>
              <a:t>of dictionary </a:t>
            </a:r>
            <a:r>
              <a:rPr lang="en-US" sz="2400" i="1" dirty="0" err="1"/>
              <a:t>dict</a:t>
            </a:r>
            <a:endParaRPr lang="en-US" sz="2400" dirty="0"/>
          </a:p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dict.fromkeys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seq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value=None)</a:t>
            </a:r>
          </a:p>
          <a:p>
            <a:pPr lvl="1"/>
            <a:r>
              <a:rPr lang="en-US" sz="2400" dirty="0"/>
              <a:t>Create a new dictionary with keys from </a:t>
            </a:r>
            <a:r>
              <a:rPr lang="en-US" sz="2400" dirty="0" err="1"/>
              <a:t>seq</a:t>
            </a:r>
            <a:r>
              <a:rPr lang="en-US" sz="2400" dirty="0"/>
              <a:t> and values </a:t>
            </a:r>
            <a:r>
              <a:rPr lang="en-US" sz="2400" i="1" dirty="0"/>
              <a:t>set</a:t>
            </a:r>
            <a:r>
              <a:rPr lang="en-US" sz="2400" dirty="0"/>
              <a:t> to </a:t>
            </a:r>
            <a:r>
              <a:rPr lang="en-US" sz="2400" i="1" dirty="0"/>
              <a:t>value</a:t>
            </a:r>
            <a:r>
              <a:rPr lang="en-US" sz="2400" dirty="0"/>
              <a:t>.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dict.get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For </a:t>
            </a:r>
            <a:r>
              <a:rPr lang="en-US" sz="2400" i="1" dirty="0"/>
              <a:t>key</a:t>
            </a:r>
            <a:r>
              <a:rPr lang="en-US" sz="2400" dirty="0"/>
              <a:t> </a:t>
            </a:r>
            <a:r>
              <a:rPr lang="en-US" sz="2400" dirty="0" err="1"/>
              <a:t>key</a:t>
            </a:r>
            <a:r>
              <a:rPr lang="en-US" sz="2400" dirty="0"/>
              <a:t>, returns value or default if key not in </a:t>
            </a:r>
            <a:r>
              <a:rPr lang="en-US" sz="2400" dirty="0" smtClean="0"/>
              <a:t>dictionary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4303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dict.items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Returns a list of </a:t>
            </a:r>
            <a:r>
              <a:rPr lang="en-US" i="1" dirty="0" err="1"/>
              <a:t>dict</a:t>
            </a:r>
            <a:r>
              <a:rPr lang="en-US" dirty="0" err="1"/>
              <a:t>'s</a:t>
            </a:r>
            <a:r>
              <a:rPr lang="en-US" dirty="0"/>
              <a:t> (key, value) tuple pairs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dict.values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Returns </a:t>
            </a:r>
            <a:r>
              <a:rPr lang="en-US" dirty="0" smtClean="0"/>
              <a:t>a list </a:t>
            </a:r>
            <a:r>
              <a:rPr lang="en-US" dirty="0"/>
              <a:t>of dictionary </a:t>
            </a:r>
            <a:r>
              <a:rPr lang="en-US" i="1" dirty="0" err="1"/>
              <a:t>dict</a:t>
            </a:r>
            <a:r>
              <a:rPr lang="en-US" dirty="0" err="1"/>
              <a:t>'s</a:t>
            </a:r>
            <a:r>
              <a:rPr lang="en-US" dirty="0"/>
              <a:t> values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/>
              <a:t>Returns </a:t>
            </a:r>
            <a:r>
              <a:rPr lang="en-US" smtClean="0"/>
              <a:t>a list </a:t>
            </a:r>
            <a:r>
              <a:rPr lang="en-US" dirty="0"/>
              <a:t>of dictionary </a:t>
            </a:r>
            <a:r>
              <a:rPr lang="en-US" dirty="0" err="1"/>
              <a:t>dict's</a:t>
            </a:r>
            <a:r>
              <a:rPr lang="en-US" dirty="0"/>
              <a:t> keys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19534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dict.setdefault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Similar to get(), but will set </a:t>
            </a:r>
            <a:r>
              <a:rPr lang="en-US" dirty="0" err="1"/>
              <a:t>dict</a:t>
            </a:r>
            <a:r>
              <a:rPr lang="en-US" dirty="0"/>
              <a:t>[key]=default if </a:t>
            </a:r>
            <a:r>
              <a:rPr lang="en-US" i="1" dirty="0"/>
              <a:t>key</a:t>
            </a:r>
            <a:r>
              <a:rPr lang="en-US" dirty="0"/>
              <a:t> is not already in </a:t>
            </a:r>
            <a:r>
              <a:rPr lang="en-US" dirty="0" err="1"/>
              <a:t>dict</a:t>
            </a:r>
            <a:endParaRPr lang="en-US" dirty="0"/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dict.update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(dict2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Adds dictionary </a:t>
            </a:r>
            <a:r>
              <a:rPr lang="en-US" i="1" dirty="0"/>
              <a:t>dict2</a:t>
            </a:r>
            <a:r>
              <a:rPr lang="en-US" dirty="0"/>
              <a:t>'s key-values pairs to </a:t>
            </a:r>
            <a:r>
              <a:rPr lang="en-US" i="1" dirty="0" err="1" smtClean="0"/>
              <a:t>dict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64851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a Dictionary?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to retrieve things based on some identifier, like names, addresses, or anything that can be a key.</a:t>
            </a:r>
          </a:p>
          <a:p>
            <a:r>
              <a:rPr lang="en-US" dirty="0"/>
              <a:t>You don't need things to be in order. Dictionaries do not normally have any notion of order, so you have to use a list for that.</a:t>
            </a:r>
          </a:p>
          <a:p>
            <a:r>
              <a:rPr lang="en-US" dirty="0"/>
              <a:t>You are going to be adding and removing elements and their keys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353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Example: The Hexadecimal System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9364"/>
            <a:ext cx="8229600" cy="1011961"/>
          </a:xfrm>
        </p:spPr>
        <p:txBody>
          <a:bodyPr/>
          <a:lstStyle/>
          <a:p>
            <a:r>
              <a:rPr lang="en-US" altLang="en-US" dirty="0" smtClean="0"/>
              <a:t>You can keep a hex-to-binary </a:t>
            </a:r>
            <a:r>
              <a:rPr lang="en-US" altLang="en-US" b="1" dirty="0" smtClean="0"/>
              <a:t>lookup table</a:t>
            </a:r>
            <a:r>
              <a:rPr lang="en-US" altLang="en-US" dirty="0" smtClean="0"/>
              <a:t> to aid in the conversion process</a:t>
            </a:r>
          </a:p>
          <a:p>
            <a:endParaRPr lang="en-US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04850" y="3209925"/>
            <a:ext cx="79047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{'0': '0000', '1':'0001', '2':'0010',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'3': '0011', '4':'0100', '5':'0101',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'6': '0110', '7':'0111', '8':'1000',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'9': '1001', 'A':'1010', 'B':'1011',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'C': '1100', 'D':'1101', 'E':'1110',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'F': '1111'}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38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Example: The Hexadecimal System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9364"/>
            <a:ext cx="8229600" cy="1011961"/>
          </a:xfrm>
        </p:spPr>
        <p:txBody>
          <a:bodyPr/>
          <a:lstStyle/>
          <a:p>
            <a:r>
              <a:rPr lang="en-US" altLang="en-US" dirty="0" smtClean="0"/>
              <a:t>You can keep a hex-to-binary </a:t>
            </a:r>
            <a:r>
              <a:rPr lang="en-US" altLang="en-US" b="1" dirty="0" smtClean="0"/>
              <a:t>lookup table</a:t>
            </a:r>
            <a:r>
              <a:rPr lang="en-US" altLang="en-US" dirty="0" smtClean="0"/>
              <a:t> to aid in the conversion process</a:t>
            </a:r>
          </a:p>
          <a:p>
            <a:endParaRPr lang="en-US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04850" y="3209925"/>
            <a:ext cx="611257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convert(number, table):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binary = ''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digit in number: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binary = binary + table[digit]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binary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print(convert("34A",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print(convert("11C",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228850" y="5667970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001101001010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000100011100</a:t>
            </a:r>
          </a:p>
        </p:txBody>
      </p:sp>
    </p:spTree>
    <p:extLst>
      <p:ext uri="{BB962C8B-B14F-4D97-AF65-F5344CB8AC3E}">
        <p14:creationId xmlns:p14="http://schemas.microsoft.com/office/powerpoint/2010/main" val="398449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Tuple Practice</a:t>
            </a:r>
            <a:endParaRPr lang="en-US" altLang="en-US" sz="5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(t):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</a:t>
            </a: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"""Returns the smallest and largest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elements of a sequence as a tuple"""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return (min(t), max(t))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seq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[64, 71, 42, 73, 85, 33]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minOutput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,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maxOutput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= 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seq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minOutput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maxOutput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string =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'We are the Knights who say... NI.'</a:t>
            </a: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 (</a:t>
            </a:r>
            <a:r>
              <a:rPr lang="en-US" altLang="en-US" sz="2000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min_max</a:t>
            </a:r>
            <a:r>
              <a:rPr lang="en-US" altLang="en-US" sz="2000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(string))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sz="2000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33790" y="3277355"/>
            <a:ext cx="275301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4095" y="5649109"/>
            <a:ext cx="23326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33, 85)</a:t>
            </a:r>
            <a:endParaRPr lang="en-US" sz="28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 ', 'y</a:t>
            </a: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endParaRPr lang="en-US" sz="28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0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Dictionary Example (Psychotherapist)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Doctor in this kind of therapy responds to patient’s statements by rephrasing them or indirectly asking for more information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For example:</a:t>
            </a:r>
          </a:p>
          <a:p>
            <a:pPr lvl="1"/>
            <a:r>
              <a:rPr lang="en-US" altLang="en-US" dirty="0" smtClean="0"/>
              <a:t>Writing a program that emulates a nondirective psychotherapist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410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-bash-4.1$ python psych.py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Good morning, I hope you are well today.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What can I do for you?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my dad and I don't like each other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 seem to think that your dad and you don't like each other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my mother and father are mean to each other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do you say that your mother and father are mean to each other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I like to eat candy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Many of my patients tell me the same thing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559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When user enters a statement, program responds in one of two ways:</a:t>
            </a:r>
          </a:p>
          <a:p>
            <a:pPr lvl="1"/>
            <a:r>
              <a:rPr lang="en-US" altLang="en-US" dirty="0" smtClean="0"/>
              <a:t>With a randomly chosen hedge, such as “Please tell me more”</a:t>
            </a:r>
          </a:p>
          <a:p>
            <a:pPr lvl="1"/>
            <a:r>
              <a:rPr lang="en-US" altLang="en-US" dirty="0" smtClean="0"/>
              <a:t>By changing some key words in user’s input string and appending the string to a randomly chosen qualifier</a:t>
            </a:r>
          </a:p>
          <a:p>
            <a:pPr lvl="2"/>
            <a:r>
              <a:rPr lang="en-US" altLang="en-US" dirty="0" smtClean="0"/>
              <a:t>Thus, to “My teacher always plays favorites,” the program might reply, “Why do you say that your teacher always plays favorites?”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30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7439"/>
            <a:ext cx="8229600" cy="4156799"/>
          </a:xfrm>
        </p:spPr>
        <p:txBody>
          <a:bodyPr/>
          <a:lstStyle/>
          <a:p>
            <a:r>
              <a:rPr lang="en-US" altLang="en-US" dirty="0" smtClean="0"/>
              <a:t>Program consists of a set of collaborating functions that share a common data pool</a:t>
            </a:r>
          </a:p>
          <a:p>
            <a:r>
              <a:rPr lang="en-US" altLang="en-US" dirty="0" smtClean="0"/>
              <a:t>Pseudocode: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dirty="0" smtClean="0"/>
              <a:t>output a greeting to the patient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dirty="0" smtClean="0"/>
              <a:t>while True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prompt for and input a string from the patient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if the string equals “Quit”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output a sign-off message to the patient</a:t>
            </a:r>
          </a:p>
          <a:p>
            <a:pPr lvl="3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break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call another function to obtain a reply to this string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output the reply to the patient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59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random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hedges = ("Please tell me more.",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"Many of my patients tell me the same thing.",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"Please continue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qualifiers = ("Why do you say that 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"You seem to think that 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"Can you explain why ")</a:t>
            </a: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replacements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my":"your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us":"you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mine":"yours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610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reply(sentence):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probability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(1,4)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probability == 1: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(hedges)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(qualifiers) +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changePerson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(sentence)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changePerson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(sentence):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words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word in words: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replyWords.append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replacements.get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(word, word))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" ".join(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042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print("Good morning, I hope you are well today.")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print("What can I do for you?")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True: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sentence = input("\n&gt;&gt; ")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sentence.upper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== "QUIT":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print ("Have a nice day!")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print(reply(sentence))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599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Functions in this program can be tested in a bottom-up or a top-down manner</a:t>
            </a:r>
          </a:p>
          <a:p>
            <a:r>
              <a:rPr lang="en-US" altLang="en-US" dirty="0" smtClean="0"/>
              <a:t>Program’s replies break down when:</a:t>
            </a:r>
          </a:p>
          <a:p>
            <a:pPr lvl="1"/>
            <a:r>
              <a:rPr lang="en-US" altLang="en-US" dirty="0" smtClean="0"/>
              <a:t>User addresses the therapist in the second person</a:t>
            </a:r>
          </a:p>
          <a:p>
            <a:pPr lvl="1"/>
            <a:r>
              <a:rPr lang="en-US" altLang="en-US" dirty="0" smtClean="0"/>
              <a:t>User uses contractions (for example, I’m and I’ll)</a:t>
            </a:r>
          </a:p>
          <a:p>
            <a:r>
              <a:rPr lang="en-US" altLang="en-US" dirty="0" smtClean="0"/>
              <a:t>With a little work, you can make the replies more realistic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820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r>
              <a:rPr lang="en-US" dirty="0" smtClean="0"/>
              <a:t>No Lab this week (November 23</a:t>
            </a:r>
            <a:r>
              <a:rPr lang="en-US" baseline="30000" dirty="0" smtClean="0"/>
              <a:t>rd</a:t>
            </a:r>
            <a:r>
              <a:rPr lang="en-US" dirty="0" smtClean="0"/>
              <a:t> to 26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 office hours after Wednesday at 2:30pm</a:t>
            </a:r>
          </a:p>
          <a:p>
            <a:r>
              <a:rPr lang="en-US" dirty="0" smtClean="0"/>
              <a:t>Homework 8 has been posted</a:t>
            </a:r>
          </a:p>
          <a:p>
            <a:pPr lvl="1"/>
            <a:r>
              <a:rPr lang="en-US" dirty="0" smtClean="0"/>
              <a:t>Due on Tuesday, November 24</a:t>
            </a:r>
            <a:r>
              <a:rPr lang="en-US" baseline="30000" dirty="0" smtClean="0"/>
              <a:t>th</a:t>
            </a:r>
            <a:r>
              <a:rPr lang="en-US" dirty="0"/>
              <a:t> </a:t>
            </a:r>
            <a:r>
              <a:rPr lang="en-US" dirty="0" smtClean="0"/>
              <a:t>at 8:59pm</a:t>
            </a:r>
            <a:endParaRPr lang="en-US" dirty="0"/>
          </a:p>
          <a:p>
            <a:r>
              <a:rPr lang="en-US" dirty="0" smtClean="0"/>
              <a:t>Project 2</a:t>
            </a:r>
          </a:p>
          <a:p>
            <a:pPr lvl="1"/>
            <a:r>
              <a:rPr lang="en-US" dirty="0" smtClean="0"/>
              <a:t>Will be posted on Tuesday, November 24</a:t>
            </a:r>
            <a:r>
              <a:rPr lang="en-US" baseline="30000" dirty="0" smtClean="0"/>
              <a:t>th</a:t>
            </a:r>
            <a:endParaRPr lang="en-US" dirty="0"/>
          </a:p>
          <a:p>
            <a:pPr lvl="1"/>
            <a:r>
              <a:rPr lang="en-US" dirty="0" smtClean="0"/>
              <a:t>Due on Tuesday, December 8</a:t>
            </a:r>
            <a:r>
              <a:rPr lang="en-US" baseline="30000" dirty="0" smtClean="0"/>
              <a:t>th</a:t>
            </a:r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Algorithms and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Tuple Practice 2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(_____):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(1, 2.0, 'three')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753" y="2989565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belongs 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" name="Straight Arrow Connector 2"/>
          <p:cNvCxnSpPr>
            <a:stCxn id="8" idx="1"/>
          </p:cNvCxnSpPr>
          <p:nvPr/>
        </p:nvCxnSpPr>
        <p:spPr>
          <a:xfrm flipH="1" flipV="1">
            <a:off x="4897925" y="2634558"/>
            <a:ext cx="1198828" cy="585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96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Happy Thanksgiving!</a:t>
            </a:r>
            <a:endParaRPr lang="en-US" dirty="0"/>
          </a:p>
        </p:txBody>
      </p:sp>
      <p:pic>
        <p:nvPicPr>
          <p:cNvPr id="1026" name="Picture 2" descr="http://cdn.gwlittle.com/images/uploads/Turkey-Dog-Costume-Australian-Shepherd_pu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" t="2525" r="2849" b="4345"/>
          <a:stretch/>
        </p:blipFill>
        <p:spPr bwMode="auto">
          <a:xfrm>
            <a:off x="2328673" y="1524000"/>
            <a:ext cx="4486656" cy="509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4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Tuple Practice 2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(*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(1, 2.0, 'three')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9713" y="4708637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1910885" y="4353630"/>
            <a:ext cx="1198828" cy="585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33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Today’s Objectives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/>
              <a:t>Construct 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</p:txBody>
      </p:sp>
    </p:spTree>
    <p:extLst>
      <p:ext uri="{BB962C8B-B14F-4D97-AF65-F5344CB8AC3E}">
        <p14:creationId xmlns:p14="http://schemas.microsoft.com/office/powerpoint/2010/main" val="136527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Dictionaries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smtClean="0"/>
              <a:t>A dictionary organizes information by </a:t>
            </a:r>
            <a:r>
              <a:rPr lang="en-US" altLang="en-US" sz="2800" b="1" dirty="0" smtClean="0"/>
              <a:t>association</a:t>
            </a:r>
            <a:r>
              <a:rPr lang="en-US" altLang="en-US" sz="2800" dirty="0" smtClean="0"/>
              <a:t>, not position</a:t>
            </a:r>
          </a:p>
          <a:p>
            <a:pPr lvl="1"/>
            <a:r>
              <a:rPr lang="en-US" altLang="en-US" sz="2400" dirty="0" smtClean="0"/>
              <a:t>Example: When you use a dictionary to look up the definition of “mammal,” you don’t start at page 1; instead, you turn directly to the words beginning with “M”</a:t>
            </a:r>
          </a:p>
          <a:p>
            <a:r>
              <a:rPr lang="en-US" altLang="en-US" sz="2800" dirty="0" smtClean="0"/>
              <a:t>Data structures organized by association are also called </a:t>
            </a:r>
            <a:r>
              <a:rPr lang="en-US" altLang="en-US" sz="2800" b="1" dirty="0" smtClean="0"/>
              <a:t>tables </a:t>
            </a:r>
            <a:r>
              <a:rPr lang="en-US" altLang="en-US" sz="2800" dirty="0" smtClean="0"/>
              <a:t>or </a:t>
            </a:r>
            <a:r>
              <a:rPr lang="en-US" altLang="en-US" sz="2800" b="1" dirty="0" smtClean="0"/>
              <a:t>association lists</a:t>
            </a:r>
          </a:p>
          <a:p>
            <a:r>
              <a:rPr lang="en-US" altLang="en-US" sz="2800" dirty="0" smtClean="0"/>
              <a:t>In Python, a </a:t>
            </a:r>
            <a:r>
              <a:rPr lang="en-US" altLang="en-US" sz="2800" b="1" dirty="0" smtClean="0"/>
              <a:t>dictionary </a:t>
            </a:r>
            <a:r>
              <a:rPr lang="en-US" altLang="en-US" sz="2800" dirty="0" smtClean="0"/>
              <a:t>associates a set of </a:t>
            </a:r>
            <a:r>
              <a:rPr lang="en-US" altLang="en-US" sz="2800" b="1" dirty="0" smtClean="0"/>
              <a:t>keys </a:t>
            </a:r>
            <a:r>
              <a:rPr lang="en-US" altLang="en-US" sz="2800" dirty="0" smtClean="0"/>
              <a:t>with data values</a:t>
            </a:r>
          </a:p>
        </p:txBody>
      </p:sp>
    </p:spTree>
    <p:extLst>
      <p:ext uri="{BB962C8B-B14F-4D97-AF65-F5344CB8AC3E}">
        <p14:creationId xmlns:p14="http://schemas.microsoft.com/office/powerpoint/2010/main" val="200690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1688236"/>
          </a:xfrm>
        </p:spPr>
        <p:txBody>
          <a:bodyPr/>
          <a:lstStyle/>
          <a:p>
            <a:r>
              <a:rPr lang="en-US" dirty="0" smtClean="0"/>
              <a:t>In Python, a </a:t>
            </a:r>
            <a:r>
              <a:rPr lang="en-US" b="1" i="1" dirty="0"/>
              <a:t>dictionary</a:t>
            </a:r>
            <a:r>
              <a:rPr lang="en-US" dirty="0"/>
              <a:t> is </a:t>
            </a:r>
            <a:r>
              <a:rPr lang="en-US" dirty="0" smtClean="0"/>
              <a:t>a </a:t>
            </a:r>
            <a:r>
              <a:rPr lang="en-US" dirty="0"/>
              <a:t>set of 'keys' (words) all pointing to their own 'values' (meanings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497" y="4255129"/>
            <a:ext cx="8673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"John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last_name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"Cleese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556" y="5281744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Dictionary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5672" y="5283531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1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1911" y="5303498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1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V="1">
            <a:off x="901197" y="4653408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2643614" y="4675162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0"/>
          </p:cNvCxnSpPr>
          <p:nvPr/>
        </p:nvCxnSpPr>
        <p:spPr>
          <a:xfrm flipV="1">
            <a:off x="4463560" y="4675162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47854" y="5303498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2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3558" y="5303498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2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>
            <a:stCxn id="20" idx="0"/>
          </p:cNvCxnSpPr>
          <p:nvPr/>
        </p:nvCxnSpPr>
        <p:spPr>
          <a:xfrm flipH="1" flipV="1">
            <a:off x="6145796" y="4695129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7875207" y="4675162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65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39647</TotalTime>
  <Words>2431</Words>
  <Application>Microsoft Office PowerPoint</Application>
  <PresentationFormat>On-screen Show (4:3)</PresentationFormat>
  <Paragraphs>390</Paragraphs>
  <Slides>50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CMSC201  Computer Science I for Majors  Lecture 22 – Dictionaries</vt:lpstr>
      <vt:lpstr>Last Class We Covered</vt:lpstr>
      <vt:lpstr>Any Questions from Last Time?</vt:lpstr>
      <vt:lpstr>Tuple Practice</vt:lpstr>
      <vt:lpstr>Tuple Practice 2</vt:lpstr>
      <vt:lpstr>Tuple Practice 2</vt:lpstr>
      <vt:lpstr>Today’s Objectives</vt:lpstr>
      <vt:lpstr>Dictionaries</vt:lpstr>
      <vt:lpstr>Dictionary Keys</vt:lpstr>
      <vt:lpstr>Dictionaries</vt:lpstr>
      <vt:lpstr>Creating Dictionaries</vt:lpstr>
      <vt:lpstr>Creating Dictionaries</vt:lpstr>
      <vt:lpstr>Creating Dictionaries (Curly Braces)</vt:lpstr>
      <vt:lpstr>Creating Dictionaries</vt:lpstr>
      <vt:lpstr>Creating Dictionaries</vt:lpstr>
      <vt:lpstr>Creating Dictionaries</vt:lpstr>
      <vt:lpstr>Creating a Dictionary</vt:lpstr>
      <vt:lpstr>Creating Dictionaries (From List)</vt:lpstr>
      <vt:lpstr>Creating Dictionaries (From Parallel Lists)</vt:lpstr>
      <vt:lpstr>Creating Dictionaries (From Parallel Lists)</vt:lpstr>
      <vt:lpstr>Creating Dictionaries (From Parallel Lists)</vt:lpstr>
      <vt:lpstr>Creating Dictionaries</vt:lpstr>
      <vt:lpstr>Dictionary Operations</vt:lpstr>
      <vt:lpstr>Dictionary Operations</vt:lpstr>
      <vt:lpstr>Accessing Values in Dictionary</vt:lpstr>
      <vt:lpstr>Updating Dictionaries</vt:lpstr>
      <vt:lpstr>Updating Dictionaries</vt:lpstr>
      <vt:lpstr>Delete Dictionary Elements</vt:lpstr>
      <vt:lpstr>Delete Dictionary Elements</vt:lpstr>
      <vt:lpstr>Dictionary Functions and Methods</vt:lpstr>
      <vt:lpstr>Functions and Methods</vt:lpstr>
      <vt:lpstr>Functions</vt:lpstr>
      <vt:lpstr>Methods</vt:lpstr>
      <vt:lpstr>Methods</vt:lpstr>
      <vt:lpstr>Methods</vt:lpstr>
      <vt:lpstr>When to Use a Dictionary?</vt:lpstr>
      <vt:lpstr>Dictionary Examples</vt:lpstr>
      <vt:lpstr>Example: The Hexadecimal System</vt:lpstr>
      <vt:lpstr>Example: The Hexadecimal System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Any Other Questions?</vt:lpstr>
      <vt:lpstr>Announcements</vt:lpstr>
      <vt:lpstr>Have a Happy Thanksgiving!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568</cp:revision>
  <dcterms:created xsi:type="dcterms:W3CDTF">2014-05-05T14:25:42Z</dcterms:created>
  <dcterms:modified xsi:type="dcterms:W3CDTF">2015-11-30T16:15:27Z</dcterms:modified>
</cp:coreProperties>
</file>